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5" r:id="rId9"/>
    <p:sldId id="270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59" r:id="rId24"/>
    <p:sldId id="279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64"/>
  </p:normalViewPr>
  <p:slideViewPr>
    <p:cSldViewPr snapToGrid="0" snapToObjects="1">
      <p:cViewPr>
        <p:scale>
          <a:sx n="88" d="100"/>
          <a:sy n="88" d="100"/>
        </p:scale>
        <p:origin x="8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2B77-0D43-B744-BF1D-DE2CF8C53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9D192-ED8F-1D4D-8958-8ED608DD4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858F-53B6-3D4B-BD08-5F5CBC69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76F77-578F-BA4C-BFA0-68DD84A4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55F6-607C-6346-9A39-21D77659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08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38F7-0F6A-F84E-86FB-2BA970A0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4A8AA-4F51-644C-8FF7-CC9298F0A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2D38-68E9-1A4A-AE72-94919731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B30FF-CF7A-C84C-B9A5-D258A57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87B2-42C5-B64D-BC57-DD7D48B3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11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82F2B-8EAB-704B-B81B-B16D56893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39D32-296B-A04B-86B3-8B24C5A2D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EF3C-C3FC-AB4C-AE63-BB6D1F62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694E2-2DFE-B444-B128-511DA36E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54B83-045D-AB44-A34D-BA4B60C5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424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1CE3-1016-DD48-BF99-2E4554B9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F2F3-2FA5-894B-8B6C-BBC2A001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501B-CD38-5649-ACA5-F33BDD8B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B7901-0924-4E42-9856-F840D718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CFBC-1FA5-EF4A-8460-A2AC5F8D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192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5DAE-9113-7945-A523-13A3411A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582E9-A0D7-9845-A633-7D35BB010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4D765-D0B7-9548-8C4E-5698AB9E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71094-71FA-0446-BE1E-99EADE03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07667-52B1-284B-9689-643E88CD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095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09FE-47E5-8944-8F91-6AB97CE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B70C-82CD-7F4D-8555-008A23DD4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DDC2A-BCB0-3A40-982E-341B82CA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F19B-C648-7246-A776-2B001789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91CEE-2E98-7F4B-9A20-7328755E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E57D6-D47B-1A40-9B20-C53C3086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294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8B49-6C8C-D048-A5A6-65723729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F639E-A881-D144-8525-D41F8D076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D7486-03A1-4A42-9FDF-FA486CF9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731D2-BA35-7D46-9042-94996849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839E8-949F-9C48-B4CD-0A6D987BC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FF195E-F938-D848-9153-2ADA7145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7EFF8-859A-1A4B-B337-517C835E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5B05B-8F98-9341-9940-D3AD0789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27FB-4F70-3A40-AFA9-93868DD5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1E7DE-ADFA-EB4F-9939-C980BC23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B36EC-915C-D343-B802-7309FE78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FCCC8-257A-C341-8E64-510CA064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073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C4B8C-AE9E-0148-9B8D-A7358EF7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0E84E-8488-AC45-BAC8-FB999C1E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2058F-7B2C-A443-A578-913DDCD3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16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2915-F131-F148-A879-F723173C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24F8-27BB-7A4E-A30F-66FA43B1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C960-A966-1F4A-B4BD-D014A53F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59DA8-9B55-6741-99B4-89CAB29B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20E7-CBEC-DD46-9735-B24AAEB6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2AE66-0E18-A74E-B21C-14488BA5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95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D38C-5125-6E41-8B2B-79658427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9AE2D-D0A1-2840-8CC8-9C2744AC0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F22F6-3675-3A46-9510-382FC7CA7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1B449-DC50-D54F-9E31-E620FC21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DD169-BFC8-2B40-AD9A-D5BC07C1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B075B-7670-0240-B0FB-4CBAB800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92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E20E5-95E5-1649-81A2-79C95CEB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6458E-061D-D84B-AABC-EA271FDD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EA74E-7326-C24A-B120-4C025EC42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4D1D3-D691-7148-B9A6-1EC971CF0F58}" type="datetimeFigureOut">
              <a:rPr lang="en-CN" smtClean="0"/>
              <a:t>2023/4/21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CC1C-1D44-E945-BB04-7EC9F1A67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ED2B5-B0FA-104C-A195-93F8804CF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5F051-ED62-AD41-8660-375EBE5A15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itongLu1996/CCBBI_Decoding_Workshop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neurora.github.io/documentation/index.html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github.com/ZitongLu1996/NeuroRA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zitonglu1996.github.io/NeuroRA/neurora/Tutorial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1633401"/>
            <a:ext cx="11292114" cy="1345066"/>
          </a:xfrm>
        </p:spPr>
        <p:txBody>
          <a:bodyPr>
            <a:normAutofit/>
          </a:bodyPr>
          <a:lstStyle/>
          <a:p>
            <a:r>
              <a:rPr lang="en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4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A3DE1-C228-6044-A72E-97AE0EE2B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286" y="3174071"/>
            <a:ext cx="9201428" cy="106409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Zitong</a:t>
            </a:r>
            <a:r>
              <a:rPr lang="zh-CN" altLang="en-US" sz="2000" dirty="0">
                <a:latin typeface="Constantia" panose="02030602050306030303" pitchFamily="18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Lu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1495286" y="4449810"/>
            <a:ext cx="9201428" cy="161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OSU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CCBBI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Student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</a:t>
            </a:r>
          </a:p>
          <a:p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04/21/2023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7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997200" y="2246629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first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C6E43-E954-D541-B539-29163D90735B}"/>
              </a:ext>
            </a:extLst>
          </p:cNvPr>
          <p:cNvSpPr txBox="1"/>
          <p:nvPr/>
        </p:nvSpPr>
        <p:spPr>
          <a:xfrm>
            <a:off x="1357085" y="4006486"/>
            <a:ext cx="947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https://github.com/ZitongLu1996/CCBBI_Decoding_Workshop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1407D1-6F20-EB49-B0A1-3002677F4140}"/>
              </a:ext>
            </a:extLst>
          </p:cNvPr>
          <p:cNvSpPr txBox="1">
            <a:spLocks/>
          </p:cNvSpPr>
          <p:nvPr/>
        </p:nvSpPr>
        <p:spPr>
          <a:xfrm>
            <a:off x="2997200" y="2964543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3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449943" y="1528715"/>
            <a:ext cx="91004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A53743-F4E6-1E46-981C-50998CA7EB22}"/>
              </a:ext>
            </a:extLst>
          </p:cNvPr>
          <p:cNvSpPr txBox="1">
            <a:spLocks/>
          </p:cNvSpPr>
          <p:nvPr/>
        </p:nvSpPr>
        <p:spPr>
          <a:xfrm>
            <a:off x="449943" y="2181860"/>
            <a:ext cx="3904342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Experimental</a:t>
            </a:r>
            <a:r>
              <a:rPr lang="zh-CN" altLang="en-US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designs:</a:t>
            </a:r>
            <a:endParaRPr lang="en-CN" altLang="zh-CN" sz="32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0AD9EA-3D76-A048-B757-7DF8FD8DF641}"/>
              </a:ext>
            </a:extLst>
          </p:cNvPr>
          <p:cNvSpPr txBox="1">
            <a:spLocks/>
          </p:cNvSpPr>
          <p:nvPr/>
        </p:nvSpPr>
        <p:spPr>
          <a:xfrm>
            <a:off x="635001" y="2939862"/>
            <a:ext cx="4971142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7D407C-EB28-2E41-86CA-BBB7E437655B}"/>
              </a:ext>
            </a:extLst>
          </p:cNvPr>
          <p:cNvSpPr txBox="1">
            <a:spLocks/>
          </p:cNvSpPr>
          <p:nvPr/>
        </p:nvSpPr>
        <p:spPr>
          <a:xfrm>
            <a:off x="5000171" y="2947836"/>
            <a:ext cx="64008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objects,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8135FE-0493-014D-8A5D-97A84E8CC3F1}"/>
              </a:ext>
            </a:extLst>
          </p:cNvPr>
          <p:cNvSpPr txBox="1">
            <a:spLocks/>
          </p:cNvSpPr>
          <p:nvPr/>
        </p:nvSpPr>
        <p:spPr>
          <a:xfrm>
            <a:off x="889000" y="3483061"/>
            <a:ext cx="4688115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depth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7363E4-359E-5243-B504-D4624152F6A6}"/>
              </a:ext>
            </a:extLst>
          </p:cNvPr>
          <p:cNvSpPr txBox="1">
            <a:spLocks/>
          </p:cNvSpPr>
          <p:nvPr/>
        </p:nvSpPr>
        <p:spPr>
          <a:xfrm>
            <a:off x="5217887" y="3483061"/>
            <a:ext cx="64008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back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objects,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back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ACE4C4-EF8E-7440-9491-5D0369E4299E}"/>
              </a:ext>
            </a:extLst>
          </p:cNvPr>
          <p:cNvSpPr txBox="1">
            <a:spLocks/>
          </p:cNvSpPr>
          <p:nvPr/>
        </p:nvSpPr>
        <p:spPr>
          <a:xfrm>
            <a:off x="889000" y="4026260"/>
            <a:ext cx="5758543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facial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expression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10920A-D359-3C4F-B202-2A0DDF8894C4}"/>
              </a:ext>
            </a:extLst>
          </p:cNvPr>
          <p:cNvSpPr txBox="1">
            <a:spLocks/>
          </p:cNvSpPr>
          <p:nvPr/>
        </p:nvSpPr>
        <p:spPr>
          <a:xfrm>
            <a:off x="1683659" y="4339588"/>
            <a:ext cx="100656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face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expressions,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happy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neutral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sad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angry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D63F04-8D73-2F4C-8FFD-DEE4AFCB4E29}"/>
              </a:ext>
            </a:extLst>
          </p:cNvPr>
          <p:cNvSpPr txBox="1">
            <a:spLocks/>
          </p:cNvSpPr>
          <p:nvPr/>
        </p:nvSpPr>
        <p:spPr>
          <a:xfrm>
            <a:off x="932543" y="4868273"/>
            <a:ext cx="4539344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color representations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9E9938-F10F-B243-83A4-92962A5D6AC1}"/>
              </a:ext>
            </a:extLst>
          </p:cNvPr>
          <p:cNvSpPr txBox="1">
            <a:spLocks/>
          </p:cNvSpPr>
          <p:nvPr/>
        </p:nvSpPr>
        <p:spPr>
          <a:xfrm>
            <a:off x="1683659" y="5181601"/>
            <a:ext cx="100656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squares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colors,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CN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green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sz="1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37912A-5290-C14F-AC14-DA6902A0A024}"/>
              </a:ext>
            </a:extLst>
          </p:cNvPr>
          <p:cNvSpPr txBox="1">
            <a:spLocks/>
          </p:cNvSpPr>
          <p:nvPr/>
        </p:nvSpPr>
        <p:spPr>
          <a:xfrm>
            <a:off x="493486" y="5773057"/>
            <a:ext cx="8904514" cy="653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Sometimes,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classes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8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449943" y="1896286"/>
            <a:ext cx="9100457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representation,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02CC71A-D95C-6848-B9A3-D5A2462B983D}"/>
              </a:ext>
            </a:extLst>
          </p:cNvPr>
          <p:cNvSpPr txBox="1">
            <a:spLocks/>
          </p:cNvSpPr>
          <p:nvPr/>
        </p:nvSpPr>
        <p:spPr>
          <a:xfrm>
            <a:off x="449943" y="1134472"/>
            <a:ext cx="8904514" cy="653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Sometimes,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classes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54B88-29BA-1B41-A481-A6E4DED9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2595363"/>
            <a:ext cx="4005943" cy="2794336"/>
          </a:xfrm>
          <a:prstGeom prst="rect">
            <a:avLst/>
          </a:prstGeom>
        </p:spPr>
      </p:pic>
      <p:sp>
        <p:nvSpPr>
          <p:cNvPr id="19" name="文本框 8">
            <a:extLst>
              <a:ext uri="{FF2B5EF4-FFF2-40B4-BE49-F238E27FC236}">
                <a16:creationId xmlns:a16="http://schemas.microsoft.com/office/drawing/2014/main" id="{8ADD5071-1E10-F742-A17C-F4C9978150C2}"/>
              </a:ext>
            </a:extLst>
          </p:cNvPr>
          <p:cNvSpPr txBox="1"/>
          <p:nvPr/>
        </p:nvSpPr>
        <p:spPr>
          <a:xfrm>
            <a:off x="1843048" y="5389699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(Bae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Luck,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DE9FF6-16E3-924A-844C-4BAB3179278A}"/>
              </a:ext>
            </a:extLst>
          </p:cNvPr>
          <p:cNvSpPr txBox="1">
            <a:spLocks/>
          </p:cNvSpPr>
          <p:nvPr/>
        </p:nvSpPr>
        <p:spPr>
          <a:xfrm>
            <a:off x="3657601" y="2356028"/>
            <a:ext cx="8229600" cy="459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they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(0°,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22.5°,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45°,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315°,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337.5°).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07CF4FA-AE0A-0447-A964-E6A27EBEC1B5}"/>
              </a:ext>
            </a:extLst>
          </p:cNvPr>
          <p:cNvSpPr txBox="1">
            <a:spLocks/>
          </p:cNvSpPr>
          <p:nvPr/>
        </p:nvSpPr>
        <p:spPr>
          <a:xfrm>
            <a:off x="5442856" y="3915059"/>
            <a:ext cx="6299201" cy="1474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difference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16-class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  <a:p>
            <a:pPr algn="l"/>
            <a:endParaRPr lang="en-US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Chance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level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(1/2)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6.25%</a:t>
            </a:r>
            <a:r>
              <a:rPr lang="zh-CN" altLang="en-US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(1/16)</a:t>
            </a:r>
            <a:endParaRPr lang="en-CN" sz="24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4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601684" y="2246629"/>
            <a:ext cx="6988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second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B4C01-97D8-8A46-9542-FA99AC1D663E}"/>
              </a:ext>
            </a:extLst>
          </p:cNvPr>
          <p:cNvSpPr txBox="1">
            <a:spLocks/>
          </p:cNvSpPr>
          <p:nvPr/>
        </p:nvSpPr>
        <p:spPr>
          <a:xfrm>
            <a:off x="2997200" y="2964543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5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7F1A83-F565-D246-A344-63AC763A7D36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F248C4-6203-C740-BE13-8C1AACFAD073}"/>
              </a:ext>
            </a:extLst>
          </p:cNvPr>
          <p:cNvSpPr txBox="1">
            <a:spLocks/>
          </p:cNvSpPr>
          <p:nvPr/>
        </p:nvSpPr>
        <p:spPr>
          <a:xfrm>
            <a:off x="769258" y="1814830"/>
            <a:ext cx="3686628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Cross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-temporal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30604-FD58-9C44-8857-27A846E2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05" y="1671657"/>
            <a:ext cx="1996538" cy="4516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3729AF-F6AA-2D44-8D8E-6EEA58CC0919}"/>
              </a:ext>
            </a:extLst>
          </p:cNvPr>
          <p:cNvSpPr txBox="1">
            <a:spLocks/>
          </p:cNvSpPr>
          <p:nvPr/>
        </p:nvSpPr>
        <p:spPr>
          <a:xfrm>
            <a:off x="5754091" y="950114"/>
            <a:ext cx="3686628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Cross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-task</a:t>
            </a:r>
            <a:r>
              <a:rPr lang="zh-CN" altLang="en-US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84069-9EEA-234B-AF1D-A36D03C4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36" y="2532744"/>
            <a:ext cx="3965220" cy="3316513"/>
          </a:xfrm>
          <a:prstGeom prst="rect">
            <a:avLst/>
          </a:prstGeom>
        </p:spPr>
      </p:pic>
      <p:sp>
        <p:nvSpPr>
          <p:cNvPr id="14" name="文本框 8">
            <a:extLst>
              <a:ext uri="{FF2B5EF4-FFF2-40B4-BE49-F238E27FC236}">
                <a16:creationId xmlns:a16="http://schemas.microsoft.com/office/drawing/2014/main" id="{F26D3C25-3587-8A4A-9358-E9D051BAB9A5}"/>
              </a:ext>
            </a:extLst>
          </p:cNvPr>
          <p:cNvSpPr txBox="1"/>
          <p:nvPr/>
        </p:nvSpPr>
        <p:spPr>
          <a:xfrm>
            <a:off x="9195890" y="5606394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CN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Xie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Curr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Bio)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2BA407F5-6374-8946-B916-DC9597792BBC}"/>
              </a:ext>
            </a:extLst>
          </p:cNvPr>
          <p:cNvSpPr txBox="1"/>
          <p:nvPr/>
        </p:nvSpPr>
        <p:spPr>
          <a:xfrm>
            <a:off x="2996110" y="5849257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(Singer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2022,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821443-F232-5D41-A6C4-5C95964F1943}"/>
              </a:ext>
            </a:extLst>
          </p:cNvPr>
          <p:cNvSpPr txBox="1">
            <a:spLocks/>
          </p:cNvSpPr>
          <p:nvPr/>
        </p:nvSpPr>
        <p:spPr>
          <a:xfrm>
            <a:off x="1218376" y="6127448"/>
            <a:ext cx="9071429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find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corresponding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6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1C97A1C2-637C-6C40-A97C-5FA7335C4B1C}"/>
              </a:ext>
            </a:extLst>
          </p:cNvPr>
          <p:cNvSpPr txBox="1"/>
          <p:nvPr/>
        </p:nvSpPr>
        <p:spPr>
          <a:xfrm>
            <a:off x="8634786" y="4703974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Popal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SCAN)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ECF6B972-C73C-BB46-93DF-A2069CC74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45"/>
          <a:stretch>
            <a:fillRect/>
          </a:stretch>
        </p:blipFill>
        <p:spPr>
          <a:xfrm>
            <a:off x="693014" y="1889239"/>
            <a:ext cx="5282132" cy="2814735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478708FB-6E27-8249-ACE5-3F06D6AD2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55"/>
          <a:stretch>
            <a:fillRect/>
          </a:stretch>
        </p:blipFill>
        <p:spPr>
          <a:xfrm>
            <a:off x="5975146" y="1889239"/>
            <a:ext cx="5319280" cy="26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580571" y="1392559"/>
            <a:ext cx="7402286" cy="1446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Three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steps: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marL="514350" indent="-514350" algn="l">
              <a:buAutoNum type="arabicPeriod"/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BB9941-C998-4F42-9C78-689D3ABF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14" y="2976185"/>
            <a:ext cx="5665942" cy="3314728"/>
          </a:xfrm>
          <a:prstGeom prst="rect">
            <a:avLst/>
          </a:prstGeom>
        </p:spPr>
      </p:pic>
      <p:pic>
        <p:nvPicPr>
          <p:cNvPr id="11" name="图片 1">
            <a:extLst>
              <a:ext uri="{FF2B5EF4-FFF2-40B4-BE49-F238E27FC236}">
                <a16:creationId xmlns:a16="http://schemas.microsoft.com/office/drawing/2014/main" id="{9908AE39-006E-8D4E-A9E5-92455E2C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92" y="3027202"/>
            <a:ext cx="2436693" cy="2588258"/>
          </a:xfrm>
          <a:prstGeom prst="rect">
            <a:avLst/>
          </a:prstGeom>
        </p:spPr>
      </p:pic>
      <p:sp>
        <p:nvSpPr>
          <p:cNvPr id="12" name="文本框 8">
            <a:extLst>
              <a:ext uri="{FF2B5EF4-FFF2-40B4-BE49-F238E27FC236}">
                <a16:creationId xmlns:a16="http://schemas.microsoft.com/office/drawing/2014/main" id="{85A33F53-D338-F84E-A3E8-8C2A63E96635}"/>
              </a:ext>
            </a:extLst>
          </p:cNvPr>
          <p:cNvSpPr txBox="1"/>
          <p:nvPr/>
        </p:nvSpPr>
        <p:spPr>
          <a:xfrm>
            <a:off x="7852229" y="6290913"/>
            <a:ext cx="3424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Kriegeskorte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2008,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Neuron)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696687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899BD5-E049-9947-AC5B-6B634360A6E4}"/>
              </a:ext>
            </a:extLst>
          </p:cNvPr>
          <p:cNvSpPr txBox="1">
            <a:spLocks/>
          </p:cNvSpPr>
          <p:nvPr/>
        </p:nvSpPr>
        <p:spPr>
          <a:xfrm>
            <a:off x="2013858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94121-6CA8-D542-A142-33C51AF40DCC}"/>
              </a:ext>
            </a:extLst>
          </p:cNvPr>
          <p:cNvSpPr/>
          <p:nvPr/>
        </p:nvSpPr>
        <p:spPr>
          <a:xfrm>
            <a:off x="571302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47DAD-3A23-3C4B-95E7-BCB56824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6" y="2343960"/>
            <a:ext cx="5448522" cy="29805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8D7FEF7-4839-AC4A-9E06-690F54A68127}"/>
              </a:ext>
            </a:extLst>
          </p:cNvPr>
          <p:cNvSpPr txBox="1">
            <a:spLocks/>
          </p:cNvSpPr>
          <p:nvPr/>
        </p:nvSpPr>
        <p:spPr>
          <a:xfrm>
            <a:off x="6362502" y="5497189"/>
            <a:ext cx="5360616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very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easy-to-use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BD75146-D75A-6E48-BCA0-16D6FAE3164D}"/>
              </a:ext>
            </a:extLst>
          </p:cNvPr>
          <p:cNvSpPr txBox="1"/>
          <p:nvPr/>
        </p:nvSpPr>
        <p:spPr>
          <a:xfrm>
            <a:off x="8965137" y="5098492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(Lu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Ku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2021,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FININ)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39766A-AEE5-9E42-AC58-5CA60409A5FA}"/>
              </a:ext>
            </a:extLst>
          </p:cNvPr>
          <p:cNvSpPr txBox="1">
            <a:spLocks/>
          </p:cNvSpPr>
          <p:nvPr/>
        </p:nvSpPr>
        <p:spPr>
          <a:xfrm>
            <a:off x="5776685" y="1590231"/>
            <a:ext cx="6444344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Python?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9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696687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899BD5-E049-9947-AC5B-6B634360A6E4}"/>
              </a:ext>
            </a:extLst>
          </p:cNvPr>
          <p:cNvSpPr txBox="1">
            <a:spLocks/>
          </p:cNvSpPr>
          <p:nvPr/>
        </p:nvSpPr>
        <p:spPr>
          <a:xfrm>
            <a:off x="2013858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94121-6CA8-D542-A142-33C51AF40DCC}"/>
              </a:ext>
            </a:extLst>
          </p:cNvPr>
          <p:cNvSpPr/>
          <p:nvPr/>
        </p:nvSpPr>
        <p:spPr>
          <a:xfrm>
            <a:off x="571302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0F8766-09B4-FF4F-8300-E9186D32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57" y="1761929"/>
            <a:ext cx="2888343" cy="2014757"/>
          </a:xfrm>
          <a:prstGeom prst="rect">
            <a:avLst/>
          </a:prstGeom>
        </p:spPr>
      </p:pic>
      <p:sp>
        <p:nvSpPr>
          <p:cNvPr id="20" name="文本框 8">
            <a:extLst>
              <a:ext uri="{FF2B5EF4-FFF2-40B4-BE49-F238E27FC236}">
                <a16:creationId xmlns:a16="http://schemas.microsoft.com/office/drawing/2014/main" id="{47FD5DA8-13FF-8A4E-9A54-AA12A564E68C}"/>
              </a:ext>
            </a:extLst>
          </p:cNvPr>
          <p:cNvSpPr txBox="1"/>
          <p:nvPr/>
        </p:nvSpPr>
        <p:spPr>
          <a:xfrm>
            <a:off x="8862717" y="3766532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(Bae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Luck,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JNeuro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8AD3359-4306-B24E-8373-B57A8C10453A}"/>
              </a:ext>
            </a:extLst>
          </p:cNvPr>
          <p:cNvSpPr txBox="1">
            <a:spLocks/>
          </p:cNvSpPr>
          <p:nvPr/>
        </p:nvSpPr>
        <p:spPr>
          <a:xfrm>
            <a:off x="6299201" y="4155520"/>
            <a:ext cx="5733144" cy="1446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investigate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representations:</a:t>
            </a:r>
          </a:p>
          <a:p>
            <a:pPr algn="l"/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about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en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ak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RDM?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RDMs?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2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2" y="486772"/>
            <a:ext cx="7402287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3FC21D-3E25-6248-8E62-FDCA93F68D16}"/>
              </a:ext>
            </a:extLst>
          </p:cNvPr>
          <p:cNvSpPr txBox="1">
            <a:spLocks/>
          </p:cNvSpPr>
          <p:nvPr/>
        </p:nvSpPr>
        <p:spPr>
          <a:xfrm>
            <a:off x="696687" y="2208006"/>
            <a:ext cx="5196114" cy="3086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 algn="l">
              <a:buAutoNum type="arabicPeriod"/>
            </a:pP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N_conditions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neural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RDMs</a:t>
            </a:r>
          </a:p>
          <a:p>
            <a:pPr algn="l"/>
            <a:r>
              <a:rPr 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N_subjects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N_timepoints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DE856C-7339-7F40-A054-2DC19A150DBC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899BD5-E049-9947-AC5B-6B634360A6E4}"/>
              </a:ext>
            </a:extLst>
          </p:cNvPr>
          <p:cNvSpPr txBox="1">
            <a:spLocks/>
          </p:cNvSpPr>
          <p:nvPr/>
        </p:nvSpPr>
        <p:spPr>
          <a:xfrm>
            <a:off x="2013858" y="1836376"/>
            <a:ext cx="2561772" cy="413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94121-6CA8-D542-A142-33C51AF40DCC}"/>
              </a:ext>
            </a:extLst>
          </p:cNvPr>
          <p:cNvSpPr/>
          <p:nvPr/>
        </p:nvSpPr>
        <p:spPr>
          <a:xfrm>
            <a:off x="571302" y="2335683"/>
            <a:ext cx="5321499" cy="3086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8AD3359-4306-B24E-8373-B57A8C10453A}"/>
              </a:ext>
            </a:extLst>
          </p:cNvPr>
          <p:cNvSpPr txBox="1">
            <a:spLocks/>
          </p:cNvSpPr>
          <p:nvPr/>
        </p:nvSpPr>
        <p:spPr>
          <a:xfrm>
            <a:off x="6299201" y="968446"/>
            <a:ext cx="5733144" cy="9010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-&gt;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conditions</a:t>
            </a:r>
            <a:endParaRPr lang="en-US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shape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should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91854D-E258-FD43-822A-6F1BF0B329A8}"/>
              </a:ext>
            </a:extLst>
          </p:cNvPr>
          <p:cNvSpPr txBox="1">
            <a:spLocks/>
          </p:cNvSpPr>
          <p:nvPr/>
        </p:nvSpPr>
        <p:spPr>
          <a:xfrm>
            <a:off x="6299201" y="1976155"/>
            <a:ext cx="5733144" cy="54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hypothesis-based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RDM: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D86258-5DFB-A040-8A81-EF5786F1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42" y="2524452"/>
            <a:ext cx="4648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8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3048000" cy="71791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Background?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449943" y="1529354"/>
            <a:ext cx="11219542" cy="111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cognitive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neuroscience,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multivariate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pattern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(MVPA)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extensively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employed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due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ability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richer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traditional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univariate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analysis.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F91BFA-9B22-4246-9CD1-1A0665636507}"/>
              </a:ext>
            </a:extLst>
          </p:cNvPr>
          <p:cNvSpPr txBox="1">
            <a:spLocks/>
          </p:cNvSpPr>
          <p:nvPr/>
        </p:nvSpPr>
        <p:spPr>
          <a:xfrm>
            <a:off x="449943" y="3092087"/>
            <a:ext cx="11219542" cy="111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What do you want to learn through the workshop?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3676FE-694D-0F4C-BB4A-F1F430252ACF}"/>
              </a:ext>
            </a:extLst>
          </p:cNvPr>
          <p:cNvSpPr txBox="1">
            <a:spLocks/>
          </p:cNvSpPr>
          <p:nvPr/>
        </p:nvSpPr>
        <p:spPr>
          <a:xfrm>
            <a:off x="449943" y="4095680"/>
            <a:ext cx="11219542" cy="160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Just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give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review?</a:t>
            </a: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Introduce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papers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toolboxes?</a:t>
            </a: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CN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E8FD43-005D-404F-AE5E-D97BC89E7269}"/>
              </a:ext>
            </a:extLst>
          </p:cNvPr>
          <p:cNvSpPr txBox="1">
            <a:spLocks/>
          </p:cNvSpPr>
          <p:nvPr/>
        </p:nvSpPr>
        <p:spPr>
          <a:xfrm>
            <a:off x="449943" y="5704114"/>
            <a:ext cx="11219542" cy="628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Hands-on</a:t>
            </a:r>
            <a:r>
              <a:rPr lang="zh-CN" altLang="en-US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Tutorial?</a:t>
            </a:r>
            <a:endParaRPr lang="en-CN" altLang="zh-CN" sz="3200" b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2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BF37145-725E-0E46-8B1F-96301F6987AB}"/>
              </a:ext>
            </a:extLst>
          </p:cNvPr>
          <p:cNvSpPr txBox="1">
            <a:spLocks/>
          </p:cNvSpPr>
          <p:nvPr/>
        </p:nvSpPr>
        <p:spPr>
          <a:xfrm>
            <a:off x="2601684" y="2246629"/>
            <a:ext cx="6988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third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B4C01-97D8-8A46-9542-FA99AC1D663E}"/>
              </a:ext>
            </a:extLst>
          </p:cNvPr>
          <p:cNvSpPr txBox="1">
            <a:spLocks/>
          </p:cNvSpPr>
          <p:nvPr/>
        </p:nvSpPr>
        <p:spPr>
          <a:xfrm>
            <a:off x="2997198" y="3175544"/>
            <a:ext cx="61976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orientation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  <a:r>
              <a:rPr lang="zh-CN" altLang="en-US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en-US" altLang="zh-CN" sz="4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but using RSA</a:t>
            </a:r>
            <a:endParaRPr lang="en-CN" sz="40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2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>
            <a:extLst>
              <a:ext uri="{FF2B5EF4-FFF2-40B4-BE49-F238E27FC236}">
                <a16:creationId xmlns:a16="http://schemas.microsoft.com/office/drawing/2014/main" id="{2080307D-2258-B441-8B82-2EBF40BD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84" y="2053772"/>
            <a:ext cx="4469176" cy="4724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86638-B447-5E48-9F24-7200A59B4BAC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45507C-D7F6-1C4F-96DC-10DBAF3D0F45}"/>
              </a:ext>
            </a:extLst>
          </p:cNvPr>
          <p:cNvSpPr txBox="1">
            <a:spLocks/>
          </p:cNvSpPr>
          <p:nvPr/>
        </p:nvSpPr>
        <p:spPr>
          <a:xfrm>
            <a:off x="4673600" y="1858094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fMRI-EEG fusion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图片 7">
            <a:extLst>
              <a:ext uri="{FF2B5EF4-FFF2-40B4-BE49-F238E27FC236}">
                <a16:creationId xmlns:a16="http://schemas.microsoft.com/office/drawing/2014/main" id="{2F033A66-EF12-7947-ACEC-F6BE3158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8" y="2936779"/>
            <a:ext cx="4659086" cy="251460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A842EC32-6D32-214C-8136-73D9F504D3AD}"/>
              </a:ext>
            </a:extLst>
          </p:cNvPr>
          <p:cNvSpPr txBox="1"/>
          <p:nvPr/>
        </p:nvSpPr>
        <p:spPr>
          <a:xfrm>
            <a:off x="8508823" y="5812150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Muukkonen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et al.,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2020,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NI)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F7CE74-1EE8-294D-B04D-5C2BFF85E93F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7402287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986638-B447-5E48-9F24-7200A59B4BAC}"/>
              </a:ext>
            </a:extLst>
          </p:cNvPr>
          <p:cNvSpPr txBox="1">
            <a:spLocks/>
          </p:cNvSpPr>
          <p:nvPr/>
        </p:nvSpPr>
        <p:spPr>
          <a:xfrm>
            <a:off x="449943" y="1335858"/>
            <a:ext cx="2844800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extensions: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A842EC32-6D32-214C-8136-73D9F504D3AD}"/>
              </a:ext>
            </a:extLst>
          </p:cNvPr>
          <p:cNvSpPr txBox="1"/>
          <p:nvPr/>
        </p:nvSpPr>
        <p:spPr>
          <a:xfrm>
            <a:off x="7692572" y="6201951"/>
            <a:ext cx="385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(Greene and Hansen,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2018,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 err="1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Plos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Comp Bio)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ED6CC4-759A-B644-AE15-FFD1EEC13EE2}"/>
              </a:ext>
            </a:extLst>
          </p:cNvPr>
          <p:cNvSpPr txBox="1">
            <a:spLocks/>
          </p:cNvSpPr>
          <p:nvPr/>
        </p:nvSpPr>
        <p:spPr>
          <a:xfrm>
            <a:off x="3338286" y="1983688"/>
            <a:ext cx="5094514" cy="463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Compare between brains and ANNs</a:t>
            </a:r>
            <a:endParaRPr lang="en-CN" sz="2400" i="1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A7DF20E3-2F05-2340-A273-7E93EC23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1" y="2463827"/>
            <a:ext cx="4700683" cy="3553717"/>
          </a:xfrm>
          <a:prstGeom prst="rect">
            <a:avLst/>
          </a:prstGeom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7BEB588D-3113-1444-BEE4-E537BB23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2447601"/>
            <a:ext cx="5094514" cy="36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74F568-DB8F-9647-87CA-BBADDC4E1A70}"/>
              </a:ext>
            </a:extLst>
          </p:cNvPr>
          <p:cNvSpPr txBox="1">
            <a:spLocks/>
          </p:cNvSpPr>
          <p:nvPr/>
        </p:nvSpPr>
        <p:spPr>
          <a:xfrm>
            <a:off x="449942" y="486772"/>
            <a:ext cx="2162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2" name="Picture 2" descr=" ">
            <a:extLst>
              <a:ext uri="{FF2B5EF4-FFF2-40B4-BE49-F238E27FC236}">
                <a16:creationId xmlns:a16="http://schemas.microsoft.com/office/drawing/2014/main" id="{AFBB6422-4625-DF48-9F71-2038D1F52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7" b="6876"/>
          <a:stretch/>
        </p:blipFill>
        <p:spPr bwMode="auto">
          <a:xfrm>
            <a:off x="217714" y="1651719"/>
            <a:ext cx="5283200" cy="19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044F5-FBAD-DF41-AE40-D0A7076B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716376"/>
            <a:ext cx="5500915" cy="1372193"/>
          </a:xfrm>
          <a:prstGeom prst="rect">
            <a:avLst/>
          </a:prstGeom>
        </p:spPr>
      </p:pic>
      <p:pic>
        <p:nvPicPr>
          <p:cNvPr id="5124" name="Picture 4" descr=" ">
            <a:extLst>
              <a:ext uri="{FF2B5EF4-FFF2-40B4-BE49-F238E27FC236}">
                <a16:creationId xmlns:a16="http://schemas.microsoft.com/office/drawing/2014/main" id="{6E08E8A5-7E7B-544C-9A43-8A364455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3" y="249578"/>
            <a:ext cx="4807404" cy="635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25FF2-59CD-AE4F-A23E-E5C4153E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2" y="2135136"/>
            <a:ext cx="5564241" cy="26318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4F568-DB8F-9647-87CA-BBADDC4E1A70}"/>
              </a:ext>
            </a:extLst>
          </p:cNvPr>
          <p:cNvSpPr txBox="1">
            <a:spLocks/>
          </p:cNvSpPr>
          <p:nvPr/>
        </p:nvSpPr>
        <p:spPr>
          <a:xfrm>
            <a:off x="334592" y="993776"/>
            <a:ext cx="2162629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3E5209-748E-F149-9E89-1AAB693825EE}"/>
              </a:ext>
            </a:extLst>
          </p:cNvPr>
          <p:cNvSpPr txBox="1">
            <a:spLocks/>
          </p:cNvSpPr>
          <p:nvPr/>
        </p:nvSpPr>
        <p:spPr>
          <a:xfrm>
            <a:off x="449942" y="4517570"/>
            <a:ext cx="1233714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Paper: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28BCAE-7A24-714D-8A20-83C44340FB07}"/>
              </a:ext>
            </a:extLst>
          </p:cNvPr>
          <p:cNvSpPr txBox="1">
            <a:spLocks/>
          </p:cNvSpPr>
          <p:nvPr/>
        </p:nvSpPr>
        <p:spPr>
          <a:xfrm>
            <a:off x="449942" y="1625599"/>
            <a:ext cx="1233713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Website: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583D9-CB75-AC4D-8B2E-F31454DB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86" y="4728934"/>
            <a:ext cx="4343400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B130D-5E56-724D-9EBC-20815B72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50" y="3365470"/>
            <a:ext cx="5564241" cy="982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9A351-221C-4644-BF62-939A8C1C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12" y="993776"/>
            <a:ext cx="5564241" cy="16682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3D16DA-55F9-744E-80BC-4220E2BC5B72}"/>
              </a:ext>
            </a:extLst>
          </p:cNvPr>
          <p:cNvSpPr txBox="1">
            <a:spLocks/>
          </p:cNvSpPr>
          <p:nvPr/>
        </p:nvSpPr>
        <p:spPr>
          <a:xfrm>
            <a:off x="6205764" y="130176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Online documentation: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F4F185-5401-4148-A6C2-680C21F742B1}"/>
              </a:ext>
            </a:extLst>
          </p:cNvPr>
          <p:cNvSpPr txBox="1">
            <a:spLocks/>
          </p:cNvSpPr>
          <p:nvPr/>
        </p:nvSpPr>
        <p:spPr>
          <a:xfrm>
            <a:off x="6205763" y="2676531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Pdf documentation: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971556-174D-1D4B-8C2B-91F7AFBB9966}"/>
              </a:ext>
            </a:extLst>
          </p:cNvPr>
          <p:cNvSpPr txBox="1">
            <a:spLocks/>
          </p:cNvSpPr>
          <p:nvPr/>
        </p:nvSpPr>
        <p:spPr>
          <a:xfrm>
            <a:off x="6235112" y="4261275"/>
            <a:ext cx="3228521" cy="529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GitHub: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4A0BB-BB8B-D640-8863-32BD608E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517" y="1499368"/>
            <a:ext cx="19939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46DF99-0B6B-1D4A-AE5C-C7325BCE9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124" y="5029306"/>
            <a:ext cx="4466096" cy="17260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431448-ED1C-8C4C-B23B-61FA6A680EBE}"/>
              </a:ext>
            </a:extLst>
          </p:cNvPr>
          <p:cNvSpPr txBox="1">
            <a:spLocks/>
          </p:cNvSpPr>
          <p:nvPr/>
        </p:nvSpPr>
        <p:spPr>
          <a:xfrm>
            <a:off x="6302094" y="630919"/>
            <a:ext cx="5564241" cy="333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neurora.github.io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/documentation/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index.html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62C2-ADBC-5F47-B3DE-A2532719B5B2}"/>
              </a:ext>
            </a:extLst>
          </p:cNvPr>
          <p:cNvSpPr txBox="1"/>
          <p:nvPr/>
        </p:nvSpPr>
        <p:spPr>
          <a:xfrm>
            <a:off x="6096000" y="31626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https://zitonglu1996.github.io/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NeuroRA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neurora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Tutorial.pdf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C09EB-6533-7F45-96D3-C17CCDAA127D}"/>
              </a:ext>
            </a:extLst>
          </p:cNvPr>
          <p:cNvSpPr txBox="1"/>
          <p:nvPr/>
        </p:nvSpPr>
        <p:spPr>
          <a:xfrm>
            <a:off x="6212432" y="474880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https://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github.com</a:t>
            </a:r>
            <a:r>
              <a:rPr lang="en-US" altLang="zh-CN" sz="16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/ZitongLu1996/</a:t>
            </a:r>
            <a:r>
              <a:rPr lang="en-US" altLang="zh-CN" sz="16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NeuroRA</a:t>
            </a:r>
            <a:endParaRPr lang="en-CN" sz="16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F7C9E3-9AE8-5E48-B5EE-D320A7D2B318}"/>
              </a:ext>
            </a:extLst>
          </p:cNvPr>
          <p:cNvSpPr txBox="1">
            <a:spLocks/>
          </p:cNvSpPr>
          <p:nvPr/>
        </p:nvSpPr>
        <p:spPr>
          <a:xfrm>
            <a:off x="334592" y="168449"/>
            <a:ext cx="5552994" cy="71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Thanks for coming!</a:t>
            </a:r>
            <a:endParaRPr lang="en-CN" sz="4000" b="1" dirty="0">
              <a:solidFill>
                <a:srgbClr val="C0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0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008914" cy="71791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workshop: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1088728" y="1929720"/>
            <a:ext cx="10682357" cy="213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Know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</a:p>
          <a:p>
            <a:pPr algn="l"/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Understand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when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representations</a:t>
            </a:r>
          </a:p>
          <a:p>
            <a:pPr algn="l"/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brain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03444-372E-1D4F-BEAA-F51C28D71B91}"/>
              </a:ext>
            </a:extLst>
          </p:cNvPr>
          <p:cNvSpPr txBox="1">
            <a:spLocks/>
          </p:cNvSpPr>
          <p:nvPr/>
        </p:nvSpPr>
        <p:spPr>
          <a:xfrm>
            <a:off x="1088728" y="4820914"/>
            <a:ext cx="10682357" cy="55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Everyone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can 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using minimal code!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8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008914" cy="717914"/>
          </a:xfrm>
        </p:spPr>
        <p:txBody>
          <a:bodyPr>
            <a:normAutofit fontScale="90000"/>
          </a:bodyPr>
          <a:lstStyle/>
          <a:p>
            <a:r>
              <a:rPr lang="en-CN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Out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line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today’s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workshop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6FCED2-636B-E84B-A275-746E224AB3C9}"/>
              </a:ext>
            </a:extLst>
          </p:cNvPr>
          <p:cNvSpPr txBox="1">
            <a:spLocks/>
          </p:cNvSpPr>
          <p:nvPr/>
        </p:nvSpPr>
        <p:spPr>
          <a:xfrm>
            <a:off x="754820" y="1346655"/>
            <a:ext cx="10682357" cy="58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Coding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endParaRPr lang="en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B83DA3-DF55-1545-B934-7C962CAA366F}"/>
              </a:ext>
            </a:extLst>
          </p:cNvPr>
          <p:cNvSpPr txBox="1">
            <a:spLocks/>
          </p:cNvSpPr>
          <p:nvPr/>
        </p:nvSpPr>
        <p:spPr>
          <a:xfrm>
            <a:off x="5032947" y="2101622"/>
            <a:ext cx="683974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  <a:p>
            <a:pPr marL="800100" lvl="1" indent="-342900" algn="l">
              <a:buFontTx/>
              <a:buChar char="-"/>
            </a:pPr>
            <a:r>
              <a:rPr lang="en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</a:p>
          <a:p>
            <a:pPr marL="342900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Similarity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(RSA)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RSA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marL="800100" lvl="1" indent="-342900" algn="l">
              <a:buFontTx/>
              <a:buChar char="-"/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extensions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RSA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0FA9C-1D94-F748-B066-C4DE32D11127}"/>
              </a:ext>
            </a:extLst>
          </p:cNvPr>
          <p:cNvSpPr txBox="1">
            <a:spLocks/>
          </p:cNvSpPr>
          <p:nvPr/>
        </p:nvSpPr>
        <p:spPr>
          <a:xfrm>
            <a:off x="754820" y="5148148"/>
            <a:ext cx="3809922" cy="726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Notes: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zh-CN" altLang="en-US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today.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E6C93-9CCA-6B4E-8866-FADB52FD065D}"/>
              </a:ext>
            </a:extLst>
          </p:cNvPr>
          <p:cNvSpPr txBox="1"/>
          <p:nvPr/>
        </p:nvSpPr>
        <p:spPr>
          <a:xfrm>
            <a:off x="653222" y="2798058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altLang="zh-CN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endParaRPr lang="en-US" altLang="zh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Toolbox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Representational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909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C57A1AFC-1350-F74C-9B44-C4385B8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46" y="1204686"/>
            <a:ext cx="4344443" cy="5175859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D0580A03-D7C1-1747-A9B8-F456A84DAB0A}"/>
              </a:ext>
            </a:extLst>
          </p:cNvPr>
          <p:cNvSpPr txBox="1"/>
          <p:nvPr/>
        </p:nvSpPr>
        <p:spPr>
          <a:xfrm>
            <a:off x="6582389" y="6211268"/>
            <a:ext cx="256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(Norman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et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al.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2016,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TICS)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1CB05E-59A2-1942-B4AE-244B3A677987}"/>
              </a:ext>
            </a:extLst>
          </p:cNvPr>
          <p:cNvSpPr txBox="1"/>
          <p:nvPr/>
        </p:nvSpPr>
        <p:spPr>
          <a:xfrm>
            <a:off x="1737361" y="5413839"/>
            <a:ext cx="4069080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Higher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ADE21-E835-8A46-92EB-F0B5F312E2C0}"/>
              </a:ext>
            </a:extLst>
          </p:cNvPr>
          <p:cNvSpPr txBox="1"/>
          <p:nvPr/>
        </p:nvSpPr>
        <p:spPr>
          <a:xfrm>
            <a:off x="6096000" y="5429079"/>
            <a:ext cx="4069080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Lower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00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C75611-4F89-6140-9894-83FCD4CF40A1}"/>
              </a:ext>
            </a:extLst>
          </p:cNvPr>
          <p:cNvSpPr txBox="1"/>
          <p:nvPr/>
        </p:nvSpPr>
        <p:spPr>
          <a:xfrm>
            <a:off x="449943" y="5920395"/>
            <a:ext cx="11408228" cy="809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The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representational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differences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between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birthday cake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and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boat were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more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strongly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encoded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i="1" dirty="0" err="1">
                <a:latin typeface="Book Antiqua" panose="02040602050305030304" pitchFamily="18" charset="0"/>
                <a:ea typeface="Verdana" panose="020B0604030504040204" pitchFamily="34" charset="0"/>
              </a:rPr>
              <a:t>t</a:t>
            </a:r>
            <a:r>
              <a:rPr lang="en-US" altLang="zh-CN" sz="2400" baseline="-25000" dirty="0" err="1">
                <a:latin typeface="Book Antiqua" panose="02040602050305030304" pitchFamily="18" charset="0"/>
                <a:ea typeface="Verdana" panose="020B0604030504040204" pitchFamily="34" charset="0"/>
              </a:rPr>
              <a:t>A</a:t>
            </a:r>
            <a:endParaRPr lang="en-US" altLang="zh-CN" sz="2400" baseline="-25000" dirty="0">
              <a:latin typeface="Book Antiqua" panose="02040602050305030304" pitchFamily="18" charset="0"/>
              <a:ea typeface="Verdana" panose="020B0604030504040204" pitchFamily="34" charset="0"/>
            </a:endParaRPr>
          </a:p>
        </p:txBody>
      </p:sp>
      <p:pic>
        <p:nvPicPr>
          <p:cNvPr id="10" name="图片 2" descr="图表, 瀑布图&#10;&#10;描述已自动生成">
            <a:extLst>
              <a:ext uri="{FF2B5EF4-FFF2-40B4-BE49-F238E27FC236}">
                <a16:creationId xmlns:a16="http://schemas.microsoft.com/office/drawing/2014/main" id="{E72B37D2-90B9-304D-8FFD-15B516DCD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5"/>
          <a:stretch/>
        </p:blipFill>
        <p:spPr>
          <a:xfrm>
            <a:off x="1975166" y="2076728"/>
            <a:ext cx="8189914" cy="3178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3AB33-2BB0-C94B-88F6-E783D20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076728"/>
            <a:ext cx="4501662" cy="3178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D5130-DDDB-0D42-A8B3-B1120DD1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6" y="2076728"/>
            <a:ext cx="4501662" cy="3216650"/>
          </a:xfrm>
          <a:prstGeom prst="rect">
            <a:avLst/>
          </a:prstGeom>
        </p:spPr>
      </p:pic>
      <p:pic>
        <p:nvPicPr>
          <p:cNvPr id="13" name="Picture 7" descr="A picture containing water, boat, outdoor, transport&#10;&#10;Description automatically generated">
            <a:extLst>
              <a:ext uri="{FF2B5EF4-FFF2-40B4-BE49-F238E27FC236}">
                <a16:creationId xmlns:a16="http://schemas.microsoft.com/office/drawing/2014/main" id="{6A601930-A60B-E745-9A55-B13D57A02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5" y="3978895"/>
            <a:ext cx="1138202" cy="1138202"/>
          </a:xfrm>
          <a:prstGeom prst="rect">
            <a:avLst/>
          </a:prstGeom>
        </p:spPr>
      </p:pic>
      <p:pic>
        <p:nvPicPr>
          <p:cNvPr id="14" name="Picture 3" descr="A cake with candles on it&#10;&#10;Description automatically generated with medium confidence">
            <a:extLst>
              <a:ext uri="{FF2B5EF4-FFF2-40B4-BE49-F238E27FC236}">
                <a16:creationId xmlns:a16="http://schemas.microsoft.com/office/drawing/2014/main" id="{72A698E7-220B-B54C-9A48-155F56BF2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4" y="2720231"/>
            <a:ext cx="1138203" cy="113820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619F383-F2C2-D841-8714-9B362B77FDA4}"/>
              </a:ext>
            </a:extLst>
          </p:cNvPr>
          <p:cNvSpPr txBox="1"/>
          <p:nvPr/>
        </p:nvSpPr>
        <p:spPr>
          <a:xfrm>
            <a:off x="3685660" y="1644692"/>
            <a:ext cx="4515881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Classification-based decoding</a:t>
            </a:r>
          </a:p>
          <a:p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33B1CC6-5809-2D4D-89FF-C3C1AC7CF0C4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7" descr="A picture containing water, boat, outdoor, transport&#10;&#10;Description automatically generated">
            <a:extLst>
              <a:ext uri="{FF2B5EF4-FFF2-40B4-BE49-F238E27FC236}">
                <a16:creationId xmlns:a16="http://schemas.microsoft.com/office/drawing/2014/main" id="{F16F2C05-5AFE-3646-9AA4-78DE4809F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5" y="3978895"/>
            <a:ext cx="1138202" cy="1138202"/>
          </a:xfrm>
          <a:prstGeom prst="rect">
            <a:avLst/>
          </a:prstGeom>
        </p:spPr>
      </p:pic>
      <p:pic>
        <p:nvPicPr>
          <p:cNvPr id="18" name="Picture 3" descr="A cake with candles on it&#10;&#10;Description automatically generated with medium confidence">
            <a:extLst>
              <a:ext uri="{FF2B5EF4-FFF2-40B4-BE49-F238E27FC236}">
                <a16:creationId xmlns:a16="http://schemas.microsoft.com/office/drawing/2014/main" id="{08A1CC88-6D48-BE48-BEA9-CC00F791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4" y="2720231"/>
            <a:ext cx="1138203" cy="11382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0064047-D7CE-4B41-B046-9EF68688C903}"/>
              </a:ext>
            </a:extLst>
          </p:cNvPr>
          <p:cNvSpPr txBox="1"/>
          <p:nvPr/>
        </p:nvSpPr>
        <p:spPr>
          <a:xfrm>
            <a:off x="2097399" y="1860038"/>
            <a:ext cx="8672202" cy="594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Time-by-time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decoding: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endParaRPr lang="en-US" altLang="zh-CN" sz="2400" dirty="0">
              <a:latin typeface="Book Antiqua" panose="02040602050305030304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to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conduct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independent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classification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for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each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and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each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timepoint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using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linear</a:t>
            </a:r>
            <a:r>
              <a:rPr lang="zh-CN" altLang="en-US" sz="2400" dirty="0"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classifiers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5705A8-0754-1D4D-BB22-CBA1762185CE}"/>
              </a:ext>
            </a:extLst>
          </p:cNvPr>
          <p:cNvSpPr txBox="1"/>
          <p:nvPr/>
        </p:nvSpPr>
        <p:spPr>
          <a:xfrm>
            <a:off x="2026322" y="3997203"/>
            <a:ext cx="3280969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11D3ADA-EEBA-4B49-BC77-E9D1BECBFABB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66AB83-1BF4-494A-BDD4-866C12B33E81}"/>
              </a:ext>
            </a:extLst>
          </p:cNvPr>
          <p:cNvSpPr txBox="1"/>
          <p:nvPr/>
        </p:nvSpPr>
        <p:spPr>
          <a:xfrm>
            <a:off x="5564215" y="2720232"/>
            <a:ext cx="6007920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7ABA469-914E-314A-9B1C-A25D6FE9690E}"/>
              </a:ext>
            </a:extLst>
          </p:cNvPr>
          <p:cNvSpPr txBox="1"/>
          <p:nvPr/>
        </p:nvSpPr>
        <p:spPr>
          <a:xfrm>
            <a:off x="5564214" y="4169841"/>
            <a:ext cx="6526185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6EEF574-BB3B-3C4E-B796-C0DFC49A985B}"/>
              </a:ext>
            </a:extLst>
          </p:cNvPr>
          <p:cNvSpPr txBox="1"/>
          <p:nvPr/>
        </p:nvSpPr>
        <p:spPr>
          <a:xfrm>
            <a:off x="5564215" y="5747428"/>
            <a:ext cx="6007920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11D3ADA-EEBA-4B49-BC77-E9D1BECBFABB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74612-F464-AC4D-917F-3861016C6CA7}"/>
              </a:ext>
            </a:extLst>
          </p:cNvPr>
          <p:cNvSpPr txBox="1">
            <a:spLocks/>
          </p:cNvSpPr>
          <p:nvPr/>
        </p:nvSpPr>
        <p:spPr>
          <a:xfrm>
            <a:off x="1774372" y="1785385"/>
            <a:ext cx="2561772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0D6771-1A7D-6843-94E2-97A55DBF180A}"/>
              </a:ext>
            </a:extLst>
          </p:cNvPr>
          <p:cNvSpPr txBox="1"/>
          <p:nvPr/>
        </p:nvSpPr>
        <p:spPr>
          <a:xfrm>
            <a:off x="527759" y="2457801"/>
            <a:ext cx="5954473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C88EC-5DE8-3248-ADCB-F459D56A8002}"/>
              </a:ext>
            </a:extLst>
          </p:cNvPr>
          <p:cNvSpPr txBox="1"/>
          <p:nvPr/>
        </p:nvSpPr>
        <p:spPr>
          <a:xfrm>
            <a:off x="527759" y="3907410"/>
            <a:ext cx="5727899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96ABF3-7FAF-EE4C-9177-09C43CCCEF93}"/>
              </a:ext>
            </a:extLst>
          </p:cNvPr>
          <p:cNvSpPr txBox="1"/>
          <p:nvPr/>
        </p:nvSpPr>
        <p:spPr>
          <a:xfrm>
            <a:off x="527759" y="5484997"/>
            <a:ext cx="5954473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466F1-80AA-E341-92DB-1662786A7473}"/>
              </a:ext>
            </a:extLst>
          </p:cNvPr>
          <p:cNvSpPr/>
          <p:nvPr/>
        </p:nvSpPr>
        <p:spPr>
          <a:xfrm>
            <a:off x="527759" y="2336800"/>
            <a:ext cx="5626299" cy="416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B76EF-672C-6546-94E6-406250685273}"/>
              </a:ext>
            </a:extLst>
          </p:cNvPr>
          <p:cNvSpPr txBox="1"/>
          <p:nvPr/>
        </p:nvSpPr>
        <p:spPr>
          <a:xfrm>
            <a:off x="7526933" y="2457801"/>
            <a:ext cx="3280969" cy="345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birthday</a:t>
            </a:r>
            <a:r>
              <a:rPr lang="en-US" altLang="zh-CN" sz="2400" b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b="1" i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cake</a:t>
            </a:r>
            <a:r>
              <a:rPr lang="en-US" altLang="zh-CN" sz="2400" b="1" dirty="0">
                <a:solidFill>
                  <a:srgbClr val="00B0F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  <a:ea typeface="Verdana" panose="020B0604030504040204" pitchFamily="34" charset="0"/>
              </a:rPr>
              <a:t>vs. </a:t>
            </a:r>
            <a:r>
              <a:rPr lang="en-US" altLang="zh-CN" sz="2400" b="1" i="1" dirty="0">
                <a:solidFill>
                  <a:srgbClr val="92D050"/>
                </a:solidFill>
                <a:latin typeface="Book Antiqua" panose="02040602050305030304" pitchFamily="18" charset="0"/>
                <a:ea typeface="Verdana" panose="020B0604030504040204" pitchFamily="34" charset="0"/>
              </a:rPr>
              <a:t>boat</a:t>
            </a:r>
          </a:p>
        </p:txBody>
      </p:sp>
      <p:pic>
        <p:nvPicPr>
          <p:cNvPr id="15" name="图片 8" descr="图表, 折线图, 直方图&#10;&#10;描述已自动生成">
            <a:extLst>
              <a:ext uri="{FF2B5EF4-FFF2-40B4-BE49-F238E27FC236}">
                <a16:creationId xmlns:a16="http://schemas.microsoft.com/office/drawing/2014/main" id="{FDEAD391-A041-1B42-A0FF-889F8DF9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6678" r="7344"/>
          <a:stretch/>
        </p:blipFill>
        <p:spPr>
          <a:xfrm>
            <a:off x="6286331" y="2803078"/>
            <a:ext cx="5762171" cy="30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5CEC-AFD8-0C47-B288-41CF440F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486772"/>
            <a:ext cx="6197600" cy="717914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Classification-based</a:t>
            </a:r>
            <a:r>
              <a:rPr lang="zh-CN" altLang="en-US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4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Decoding</a:t>
            </a:r>
            <a:endParaRPr lang="en-CN" sz="4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EBC0EF-3717-B049-9FC8-EEA3F782EC2E}"/>
              </a:ext>
            </a:extLst>
          </p:cNvPr>
          <p:cNvSpPr txBox="1">
            <a:spLocks/>
          </p:cNvSpPr>
          <p:nvPr/>
        </p:nvSpPr>
        <p:spPr>
          <a:xfrm>
            <a:off x="5776685" y="1590231"/>
            <a:ext cx="6444344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How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do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Python?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8CDAD-3E65-D246-B88D-D9517E93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6" y="2343960"/>
            <a:ext cx="5448522" cy="29805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17EE6A-8D2A-D140-937D-DC52AE419EC1}"/>
              </a:ext>
            </a:extLst>
          </p:cNvPr>
          <p:cNvSpPr txBox="1">
            <a:spLocks/>
          </p:cNvSpPr>
          <p:nvPr/>
        </p:nvSpPr>
        <p:spPr>
          <a:xfrm>
            <a:off x="6362502" y="5497189"/>
            <a:ext cx="5360616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NeuroRA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provides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very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easy-to-use</a:t>
            </a:r>
            <a:r>
              <a:rPr lang="zh-CN" altLang="en-US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functions.</a:t>
            </a:r>
            <a:endParaRPr lang="en-CN" sz="20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06C8E2-1B35-C446-98D3-A5627DDE058D}"/>
              </a:ext>
            </a:extLst>
          </p:cNvPr>
          <p:cNvSpPr txBox="1">
            <a:spLocks/>
          </p:cNvSpPr>
          <p:nvPr/>
        </p:nvSpPr>
        <p:spPr>
          <a:xfrm>
            <a:off x="449943" y="1310944"/>
            <a:ext cx="1525223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EEG</a:t>
            </a:r>
            <a:endParaRPr lang="en-CN" sz="2800" dirty="0"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D4BEC6-3E91-CC42-AAD4-DA7D37F135C5}"/>
              </a:ext>
            </a:extLst>
          </p:cNvPr>
          <p:cNvSpPr txBox="1">
            <a:spLocks/>
          </p:cNvSpPr>
          <p:nvPr/>
        </p:nvSpPr>
        <p:spPr>
          <a:xfrm>
            <a:off x="1774372" y="1785385"/>
            <a:ext cx="2561772" cy="558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endParaRPr lang="en-CN" sz="2800" b="1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631FB-5704-7644-89D5-0123BDCDC53E}"/>
              </a:ext>
            </a:extLst>
          </p:cNvPr>
          <p:cNvSpPr txBox="1"/>
          <p:nvPr/>
        </p:nvSpPr>
        <p:spPr>
          <a:xfrm>
            <a:off x="527759" y="2457801"/>
            <a:ext cx="5954473" cy="127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Data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have: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EEG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Label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data: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N_trials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33C0ED-710C-1A46-9A22-9537C619FBC1}"/>
              </a:ext>
            </a:extLst>
          </p:cNvPr>
          <p:cNvSpPr txBox="1"/>
          <p:nvPr/>
        </p:nvSpPr>
        <p:spPr>
          <a:xfrm>
            <a:off x="527759" y="3907410"/>
            <a:ext cx="5727899" cy="140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should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do: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Classify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birthday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cake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vs.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boat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subject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and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timepoint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Use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channels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as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features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Cross-validation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for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each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step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F0516A-76B2-BD45-9A20-287FDB2839B9}"/>
              </a:ext>
            </a:extLst>
          </p:cNvPr>
          <p:cNvSpPr txBox="1"/>
          <p:nvPr/>
        </p:nvSpPr>
        <p:spPr>
          <a:xfrm>
            <a:off x="527759" y="5484997"/>
            <a:ext cx="5954473" cy="915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What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we</a:t>
            </a:r>
            <a:r>
              <a:rPr lang="zh-CN" altLang="en-US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</a:rPr>
              <a:t>want:</a:t>
            </a:r>
          </a:p>
          <a:p>
            <a:pPr algn="l"/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Decoding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</a:t>
            </a:r>
            <a:r>
              <a:rPr lang="en-US" altLang="zh-CN" sz="1800" dirty="0">
                <a:latin typeface="Constantia" panose="02030602050306030303" pitchFamily="18" charset="0"/>
                <a:ea typeface="Verdana" panose="020B0604030504040204" pitchFamily="34" charset="0"/>
              </a:rPr>
              <a:t>results:</a:t>
            </a:r>
          </a:p>
          <a:p>
            <a:pPr algn="l"/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N_subjects</a:t>
            </a:r>
            <a:r>
              <a:rPr lang="zh-CN" altLang="en-US" sz="1800" dirty="0">
                <a:latin typeface="Constantia" panose="02030602050306030303" pitchFamily="18" charset="0"/>
                <a:ea typeface="Verdana" panose="020B0604030504040204" pitchFamily="34" charset="0"/>
              </a:rPr>
              <a:t> * </a:t>
            </a:r>
            <a:r>
              <a:rPr lang="en-US" altLang="zh-CN" sz="1800" dirty="0" err="1">
                <a:latin typeface="Constantia" panose="02030602050306030303" pitchFamily="18" charset="0"/>
                <a:ea typeface="Verdana" panose="020B0604030504040204" pitchFamily="34" charset="0"/>
              </a:rPr>
              <a:t>N_timepoints</a:t>
            </a:r>
            <a:endParaRPr lang="en-US" altLang="zh-CN" sz="1800" dirty="0">
              <a:latin typeface="Constantia" panose="02030602050306030303" pitchFamily="18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B780E-1B41-8447-86EE-88A87DB2EFB0}"/>
              </a:ext>
            </a:extLst>
          </p:cNvPr>
          <p:cNvSpPr/>
          <p:nvPr/>
        </p:nvSpPr>
        <p:spPr>
          <a:xfrm>
            <a:off x="527759" y="2336800"/>
            <a:ext cx="5626299" cy="416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89B7976D-2A8B-B14D-9877-C7FC812B4AC9}"/>
              </a:ext>
            </a:extLst>
          </p:cNvPr>
          <p:cNvSpPr txBox="1"/>
          <p:nvPr/>
        </p:nvSpPr>
        <p:spPr>
          <a:xfrm>
            <a:off x="8965137" y="5098492"/>
            <a:ext cx="275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(Lu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Ku 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2021,</a:t>
            </a:r>
            <a:r>
              <a:rPr kumimoji="1" lang="zh-CN" altLang="en-US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Constantia" panose="02030602050306030303" pitchFamily="18" charset="0"/>
                <a:ea typeface="SimHei" panose="02010609060101010101" pitchFamily="49" charset="-122"/>
                <a:cs typeface="Arial" panose="020B0604020202020204" pitchFamily="34" charset="0"/>
              </a:rPr>
              <a:t>FININ)</a:t>
            </a:r>
            <a:endParaRPr kumimoji="1" lang="zh-CN" altLang="en-US" sz="1600" i="1" dirty="0">
              <a:latin typeface="Constantia" panose="02030602050306030303" pitchFamily="18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1132</Words>
  <Application>Microsoft Macintosh PowerPoint</Application>
  <PresentationFormat>Widescreen</PresentationFormat>
  <Paragraphs>202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Constantia</vt:lpstr>
      <vt:lpstr>Times New Roman</vt:lpstr>
      <vt:lpstr>Office Theme</vt:lpstr>
      <vt:lpstr>Decode Brain Representations based on Python</vt:lpstr>
      <vt:lpstr>Background?</vt:lpstr>
      <vt:lpstr>Goals of today’s workshop:</vt:lpstr>
      <vt:lpstr>Outline of today’s workshop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Classification-based Decoding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Representational Similarity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Decode Brain Representations based on Python</dc:title>
  <dc:creator>Lu, Zitong</dc:creator>
  <cp:lastModifiedBy>Lu, Zitong</cp:lastModifiedBy>
  <cp:revision>1</cp:revision>
  <dcterms:created xsi:type="dcterms:W3CDTF">2023-04-21T04:19:03Z</dcterms:created>
  <dcterms:modified xsi:type="dcterms:W3CDTF">2023-04-21T07:35:31Z</dcterms:modified>
</cp:coreProperties>
</file>